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62B55-5DBB-40F0-8C1D-DBE18543B4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792E82-3F36-4BE6-AB8A-409DB40AD8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0ACD33-7CAE-416E-8C2A-07750A874958}"/>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E91C22EE-3782-4A22-ABB1-F62717B78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DE538-D5BC-4B6B-98D1-B125597F2B64}"/>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10280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367A-CB52-4B05-8E49-5A0145F56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3A0314-F742-48BB-93F3-BAFA99872E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E3E2B-C171-4422-9FB1-89E3B5316A9F}"/>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DDC1194D-36F8-43BF-BD48-0229D3087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44D9A-1E20-44B8-BC02-710347A10F46}"/>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328556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9B2F7-C201-49CE-9A46-42E05DF996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160A85-C977-43F6-9587-F4FA6B44C1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02FF7-9BD0-4CAD-83A7-B8532EEF140F}"/>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274016AD-EF3E-408B-B5AE-51395408F7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90C5F-C2C8-4B8C-AF5E-C2085F2DB7FB}"/>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114232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6700-D15F-4C2F-BFDA-05F52DF323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797CC9-0035-49E9-A1B1-ACAB89D2DF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84684-0F16-447F-9EB6-875E4414E5F7}"/>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509FB933-DF59-4DCD-B42E-1E1661633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92EDE-D407-4B7A-8E9F-8C7D0047EB54}"/>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132292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74EE-72C8-46A1-AE18-F0C80C2BA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4466E4-414D-48C1-ADFB-F82066F60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C5368C-B3E6-439D-A647-998AE7CC715C}"/>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BC681EEB-43BD-436F-9B70-AA6AA30D9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5BFBB-3821-4DE3-9EE3-450646C1015A}"/>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333357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0778-FB66-4F4D-97E5-62CE8A1DB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53213-87C6-4724-96D3-3CFCB18ABD5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08951-87FC-45AA-977D-402DF6E636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906890-FAC2-4634-BF8A-95D35BC8725C}"/>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6" name="Footer Placeholder 5">
            <a:extLst>
              <a:ext uri="{FF2B5EF4-FFF2-40B4-BE49-F238E27FC236}">
                <a16:creationId xmlns:a16="http://schemas.microsoft.com/office/drawing/2014/main" id="{222C0B7A-0163-4835-A083-8F634A769B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9FFB70-6DF2-4101-A78F-FD7C6733F772}"/>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203558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67F9-A936-4165-B62F-ADF53BAC62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F36B5-F2B4-4D7B-9547-28D863278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EC6550-1505-4503-918C-44B8D19587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1A4947-37FC-45B4-90CE-6659087904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32E1E4-287B-4897-802B-25EFC55FEC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FCBAAB-281F-4713-B65D-723695484F6A}"/>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8" name="Footer Placeholder 7">
            <a:extLst>
              <a:ext uri="{FF2B5EF4-FFF2-40B4-BE49-F238E27FC236}">
                <a16:creationId xmlns:a16="http://schemas.microsoft.com/office/drawing/2014/main" id="{DA865AC2-445D-4D41-87D5-504743079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146348-0A80-4C00-A485-5298DB5AE68D}"/>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24240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79E7-FEFA-42B1-82C7-CC8882B9D1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4E5918-574D-4824-8FF5-B13E45D987F6}"/>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4" name="Footer Placeholder 3">
            <a:extLst>
              <a:ext uri="{FF2B5EF4-FFF2-40B4-BE49-F238E27FC236}">
                <a16:creationId xmlns:a16="http://schemas.microsoft.com/office/drawing/2014/main" id="{6E58EC71-2E4C-4286-A419-03579BDB6C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E20722-70FC-4AD3-A322-929A675D5861}"/>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155742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36775A-28B6-4E4B-9E8A-EB38E4167D3F}"/>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3" name="Footer Placeholder 2">
            <a:extLst>
              <a:ext uri="{FF2B5EF4-FFF2-40B4-BE49-F238E27FC236}">
                <a16:creationId xmlns:a16="http://schemas.microsoft.com/office/drawing/2014/main" id="{95C43C21-A2F0-4A18-A6F3-E55A80AD60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46A283-F0F9-4BE0-8618-996CD5187715}"/>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103919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68E9-A8A6-48C5-90E5-5547DBC56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CB486-9615-41C2-AF94-DEEE628831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18B16E-85BC-459A-98BC-6B6A38AAB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9C4C10-5129-40AF-BFC8-2869E56CF821}"/>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6" name="Footer Placeholder 5">
            <a:extLst>
              <a:ext uri="{FF2B5EF4-FFF2-40B4-BE49-F238E27FC236}">
                <a16:creationId xmlns:a16="http://schemas.microsoft.com/office/drawing/2014/main" id="{833B126F-DB9C-4DB4-A3BF-284811EBE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F4F800-D16D-4E58-A2B4-49C66BC184FD}"/>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277543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1156B-AA11-4B5D-ACEE-6862A1E37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069736-0B38-4AA6-818B-F7E7D4E93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63F53-D298-41DC-8A1D-133BA938B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00D025-602C-4E05-9196-C689DCA3A6E2}"/>
              </a:ext>
            </a:extLst>
          </p:cNvPr>
          <p:cNvSpPr>
            <a:spLocks noGrp="1"/>
          </p:cNvSpPr>
          <p:nvPr>
            <p:ph type="dt" sz="half" idx="10"/>
          </p:nvPr>
        </p:nvSpPr>
        <p:spPr/>
        <p:txBody>
          <a:bodyPr/>
          <a:lstStyle/>
          <a:p>
            <a:fld id="{A6161367-A676-4516-B5BD-C7A8F3AA9094}" type="datetimeFigureOut">
              <a:rPr lang="en-US" smtClean="0"/>
              <a:t>12/6/2017</a:t>
            </a:fld>
            <a:endParaRPr lang="en-US"/>
          </a:p>
        </p:txBody>
      </p:sp>
      <p:sp>
        <p:nvSpPr>
          <p:cNvPr id="6" name="Footer Placeholder 5">
            <a:extLst>
              <a:ext uri="{FF2B5EF4-FFF2-40B4-BE49-F238E27FC236}">
                <a16:creationId xmlns:a16="http://schemas.microsoft.com/office/drawing/2014/main" id="{1C9A8C26-AB38-419B-9EF1-A96C45A63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494A0-0B01-405D-8181-04136616B97F}"/>
              </a:ext>
            </a:extLst>
          </p:cNvPr>
          <p:cNvSpPr>
            <a:spLocks noGrp="1"/>
          </p:cNvSpPr>
          <p:nvPr>
            <p:ph type="sldNum" sz="quarter" idx="12"/>
          </p:nvPr>
        </p:nvSpPr>
        <p:spPr/>
        <p:txBody>
          <a:bodyPr/>
          <a:lstStyle/>
          <a:p>
            <a:fld id="{DA22E7C8-B6A8-4AFD-A968-BB170BE5E116}" type="slidenum">
              <a:rPr lang="en-US" smtClean="0"/>
              <a:t>‹#›</a:t>
            </a:fld>
            <a:endParaRPr lang="en-US"/>
          </a:p>
        </p:txBody>
      </p:sp>
    </p:spTree>
    <p:extLst>
      <p:ext uri="{BB962C8B-B14F-4D97-AF65-F5344CB8AC3E}">
        <p14:creationId xmlns:p14="http://schemas.microsoft.com/office/powerpoint/2010/main" val="283176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793657-31E2-46F0-A3A8-6FB813E6C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11CC84-516B-48DC-B33F-2DA5DEC06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CB47E-61BC-4492-90AE-F89BEF2AB7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61367-A676-4516-B5BD-C7A8F3AA9094}" type="datetimeFigureOut">
              <a:rPr lang="en-US" smtClean="0"/>
              <a:t>12/6/2017</a:t>
            </a:fld>
            <a:endParaRPr lang="en-US"/>
          </a:p>
        </p:txBody>
      </p:sp>
      <p:sp>
        <p:nvSpPr>
          <p:cNvPr id="5" name="Footer Placeholder 4">
            <a:extLst>
              <a:ext uri="{FF2B5EF4-FFF2-40B4-BE49-F238E27FC236}">
                <a16:creationId xmlns:a16="http://schemas.microsoft.com/office/drawing/2014/main" id="{76C0FA30-406C-4968-8A79-BBC5741E56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1AFA92-225D-4D85-A194-4DA999117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E7C8-B6A8-4AFD-A968-BB170BE5E116}" type="slidenum">
              <a:rPr lang="en-US" smtClean="0"/>
              <a:t>‹#›</a:t>
            </a:fld>
            <a:endParaRPr lang="en-US"/>
          </a:p>
        </p:txBody>
      </p:sp>
    </p:spTree>
    <p:extLst>
      <p:ext uri="{BB962C8B-B14F-4D97-AF65-F5344CB8AC3E}">
        <p14:creationId xmlns:p14="http://schemas.microsoft.com/office/powerpoint/2010/main" val="347857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5B753-9888-4839-B416-8FAC03EDB38E}"/>
              </a:ext>
            </a:extLst>
          </p:cNvPr>
          <p:cNvSpPr>
            <a:spLocks noGrp="1"/>
          </p:cNvSpPr>
          <p:nvPr>
            <p:ph type="ctrTitle"/>
          </p:nvPr>
        </p:nvSpPr>
        <p:spPr/>
        <p:txBody>
          <a:bodyPr/>
          <a:lstStyle/>
          <a:p>
            <a:r>
              <a:rPr lang="en-US" dirty="0"/>
              <a:t>Joseph’s Dreams</a:t>
            </a:r>
          </a:p>
        </p:txBody>
      </p:sp>
      <p:sp>
        <p:nvSpPr>
          <p:cNvPr id="3" name="Subtitle 2">
            <a:extLst>
              <a:ext uri="{FF2B5EF4-FFF2-40B4-BE49-F238E27FC236}">
                <a16:creationId xmlns:a16="http://schemas.microsoft.com/office/drawing/2014/main" id="{57A6166A-E3FF-4162-ABFA-9E771AB76F38}"/>
              </a:ext>
            </a:extLst>
          </p:cNvPr>
          <p:cNvSpPr>
            <a:spLocks noGrp="1"/>
          </p:cNvSpPr>
          <p:nvPr>
            <p:ph type="subTitle" idx="1"/>
          </p:nvPr>
        </p:nvSpPr>
        <p:spPr/>
        <p:txBody>
          <a:bodyPr/>
          <a:lstStyle/>
          <a:p>
            <a:r>
              <a:rPr lang="en-US" dirty="0"/>
              <a:t>Genesis 37</a:t>
            </a:r>
          </a:p>
        </p:txBody>
      </p:sp>
    </p:spTree>
    <p:extLst>
      <p:ext uri="{BB962C8B-B14F-4D97-AF65-F5344CB8AC3E}">
        <p14:creationId xmlns:p14="http://schemas.microsoft.com/office/powerpoint/2010/main" val="330778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D10131-6686-475F-8E3C-3FDF4B637E09}"/>
              </a:ext>
            </a:extLst>
          </p:cNvPr>
          <p:cNvSpPr>
            <a:spLocks noGrp="1"/>
          </p:cNvSpPr>
          <p:nvPr>
            <p:ph idx="1"/>
          </p:nvPr>
        </p:nvSpPr>
        <p:spPr>
          <a:xfrm>
            <a:off x="838200" y="689811"/>
            <a:ext cx="10515600" cy="5487152"/>
          </a:xfrm>
        </p:spPr>
        <p:txBody>
          <a:bodyPr/>
          <a:lstStyle/>
          <a:p>
            <a:r>
              <a:rPr lang="en-US" dirty="0"/>
              <a:t>Introduction: What is the best parenting advice you ever received?</a:t>
            </a:r>
          </a:p>
          <a:p>
            <a:r>
              <a:rPr lang="en-US" dirty="0"/>
              <a:t> </a:t>
            </a:r>
          </a:p>
          <a:p>
            <a:endParaRPr lang="en-US" dirty="0"/>
          </a:p>
        </p:txBody>
      </p:sp>
    </p:spTree>
    <p:extLst>
      <p:ext uri="{BB962C8B-B14F-4D97-AF65-F5344CB8AC3E}">
        <p14:creationId xmlns:p14="http://schemas.microsoft.com/office/powerpoint/2010/main" val="304492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23CD0A-F14B-4F2A-AC8E-13B4AD855DEB}"/>
              </a:ext>
            </a:extLst>
          </p:cNvPr>
          <p:cNvSpPr>
            <a:spLocks noGrp="1"/>
          </p:cNvSpPr>
          <p:nvPr>
            <p:ph idx="1"/>
          </p:nvPr>
        </p:nvSpPr>
        <p:spPr>
          <a:xfrm>
            <a:off x="838200" y="617621"/>
            <a:ext cx="10515600" cy="5559342"/>
          </a:xfrm>
        </p:spPr>
        <p:txBody>
          <a:bodyPr/>
          <a:lstStyle/>
          <a:p>
            <a:pPr marL="0" lvl="0" indent="0">
              <a:buNone/>
            </a:pPr>
            <a:r>
              <a:rPr lang="en-US" dirty="0"/>
              <a:t>1. Why call this the “account of Jacob?” </a:t>
            </a:r>
          </a:p>
          <a:p>
            <a:r>
              <a:rPr lang="en-US" dirty="0">
                <a:solidFill>
                  <a:srgbClr val="FF0000"/>
                </a:solidFill>
              </a:rPr>
              <a:t> It is the story of his family, not Joseph’s</a:t>
            </a:r>
          </a:p>
          <a:p>
            <a:r>
              <a:rPr lang="en-US" dirty="0"/>
              <a:t> </a:t>
            </a:r>
          </a:p>
          <a:p>
            <a:r>
              <a:rPr lang="en-US" dirty="0"/>
              <a:t> </a:t>
            </a:r>
          </a:p>
          <a:p>
            <a:pPr marL="0" lvl="0" indent="0">
              <a:buNone/>
            </a:pPr>
            <a:r>
              <a:rPr lang="en-US" dirty="0"/>
              <a:t>2. Whenever we find polygamy in the Bible we find trouble. Discuss modern day “polygamy” and how it affects families.  What can our congregation do to help?</a:t>
            </a:r>
          </a:p>
          <a:p>
            <a:pPr marL="0" lvl="0" indent="0">
              <a:buNone/>
            </a:pPr>
            <a:endParaRPr lang="en-US" dirty="0"/>
          </a:p>
          <a:p>
            <a:endParaRPr lang="en-US" dirty="0"/>
          </a:p>
        </p:txBody>
      </p:sp>
    </p:spTree>
    <p:extLst>
      <p:ext uri="{BB962C8B-B14F-4D97-AF65-F5344CB8AC3E}">
        <p14:creationId xmlns:p14="http://schemas.microsoft.com/office/powerpoint/2010/main" val="90516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988A9-997D-4088-B51D-3C085010CC32}"/>
              </a:ext>
            </a:extLst>
          </p:cNvPr>
          <p:cNvSpPr>
            <a:spLocks noGrp="1"/>
          </p:cNvSpPr>
          <p:nvPr>
            <p:ph idx="1"/>
          </p:nvPr>
        </p:nvSpPr>
        <p:spPr>
          <a:xfrm>
            <a:off x="838200" y="537411"/>
            <a:ext cx="10515600" cy="5639552"/>
          </a:xfrm>
        </p:spPr>
        <p:txBody>
          <a:bodyPr/>
          <a:lstStyle/>
          <a:p>
            <a:pPr marL="0" lvl="0" indent="0">
              <a:buNone/>
            </a:pPr>
            <a:r>
              <a:rPr lang="en-US" dirty="0"/>
              <a:t>3. Read Genesis 32:28 &amp; 35:9-10. Why is Jacob also called Israel?  Why would the Lord change his name?</a:t>
            </a:r>
          </a:p>
          <a:p>
            <a:r>
              <a:rPr lang="en-US" dirty="0"/>
              <a:t> </a:t>
            </a:r>
            <a:r>
              <a:rPr lang="en-US" dirty="0">
                <a:solidFill>
                  <a:srgbClr val="FF0000"/>
                </a:solidFill>
              </a:rPr>
              <a:t>Israel = He struggles with God</a:t>
            </a:r>
          </a:p>
          <a:p>
            <a:r>
              <a:rPr lang="en-US" dirty="0">
                <a:solidFill>
                  <a:srgbClr val="FF0000"/>
                </a:solidFill>
              </a:rPr>
              <a:t> Jacob went from “Heel Grabber” to “Struggles with God”</a:t>
            </a:r>
          </a:p>
          <a:p>
            <a:pPr marL="0" lvl="0" indent="0">
              <a:buNone/>
            </a:pPr>
            <a:r>
              <a:rPr lang="en-US" dirty="0"/>
              <a:t>4. We are told in verse 3 that Joseph was Jacob’s favorite child.  Where were the results of Jacob playing favorites?</a:t>
            </a:r>
          </a:p>
          <a:p>
            <a:r>
              <a:rPr lang="en-US" dirty="0">
                <a:solidFill>
                  <a:srgbClr val="FF0000"/>
                </a:solidFill>
              </a:rPr>
              <a:t>The brothers hated him. </a:t>
            </a:r>
          </a:p>
          <a:p>
            <a:r>
              <a:rPr lang="en-US" dirty="0">
                <a:solidFill>
                  <a:srgbClr val="FF0000"/>
                </a:solidFill>
              </a:rPr>
              <a:t>Especially the sons of Bilhah and </a:t>
            </a:r>
            <a:r>
              <a:rPr lang="en-US" dirty="0" err="1">
                <a:solidFill>
                  <a:srgbClr val="FF0000"/>
                </a:solidFill>
              </a:rPr>
              <a:t>Zilpah</a:t>
            </a:r>
            <a:endParaRPr lang="en-US" dirty="0">
              <a:solidFill>
                <a:srgbClr val="FF0000"/>
              </a:solidFill>
            </a:endParaRPr>
          </a:p>
          <a:p>
            <a:pPr marL="0" indent="0">
              <a:buNone/>
            </a:pPr>
            <a:r>
              <a:rPr lang="en-US" dirty="0"/>
              <a:t>5. Describe Joseph’s dreams. What is the obvious meaning?</a:t>
            </a:r>
          </a:p>
          <a:p>
            <a:r>
              <a:rPr lang="en-US" dirty="0">
                <a:solidFill>
                  <a:srgbClr val="FF0000"/>
                </a:solidFill>
              </a:rPr>
              <a:t>One Day they would all bow down to him.</a:t>
            </a:r>
          </a:p>
          <a:p>
            <a:r>
              <a:rPr lang="en-US" dirty="0">
                <a:solidFill>
                  <a:srgbClr val="FF0000"/>
                </a:solidFill>
              </a:rPr>
              <a:t>He would be second in command of Egypt</a:t>
            </a:r>
          </a:p>
          <a:p>
            <a:pPr marL="0" indent="0">
              <a:buNone/>
            </a:pPr>
            <a:endParaRPr lang="en-US" dirty="0"/>
          </a:p>
        </p:txBody>
      </p:sp>
    </p:spTree>
    <p:extLst>
      <p:ext uri="{BB962C8B-B14F-4D97-AF65-F5344CB8AC3E}">
        <p14:creationId xmlns:p14="http://schemas.microsoft.com/office/powerpoint/2010/main" val="227153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B0123-CE63-4FC2-9797-FE02D7A96A4C}"/>
              </a:ext>
            </a:extLst>
          </p:cNvPr>
          <p:cNvSpPr>
            <a:spLocks noGrp="1"/>
          </p:cNvSpPr>
          <p:nvPr>
            <p:ph idx="1"/>
          </p:nvPr>
        </p:nvSpPr>
        <p:spPr>
          <a:xfrm>
            <a:off x="838200" y="409074"/>
            <a:ext cx="10515600" cy="5767889"/>
          </a:xfrm>
        </p:spPr>
        <p:txBody>
          <a:bodyPr/>
          <a:lstStyle/>
          <a:p>
            <a:pPr marL="0" lvl="0" indent="0">
              <a:buNone/>
            </a:pPr>
            <a:r>
              <a:rPr lang="en-US" dirty="0"/>
              <a:t>6. How could Joseph have been wiser in his relationship with his brothers?</a:t>
            </a:r>
          </a:p>
          <a:p>
            <a:r>
              <a:rPr lang="en-US" dirty="0"/>
              <a:t> </a:t>
            </a:r>
            <a:r>
              <a:rPr lang="en-US" dirty="0">
                <a:solidFill>
                  <a:srgbClr val="FF0000"/>
                </a:solidFill>
              </a:rPr>
              <a:t>He seemed to be a little too pious - Ecclesiastes 7:16</a:t>
            </a:r>
          </a:p>
          <a:p>
            <a:r>
              <a:rPr lang="en-US" dirty="0">
                <a:solidFill>
                  <a:srgbClr val="FF0000"/>
                </a:solidFill>
              </a:rPr>
              <a:t> He seemed to relish the idea of being the favorite son</a:t>
            </a:r>
          </a:p>
          <a:p>
            <a:r>
              <a:rPr lang="en-US" dirty="0">
                <a:solidFill>
                  <a:srgbClr val="FF0000"/>
                </a:solidFill>
              </a:rPr>
              <a:t> </a:t>
            </a:r>
            <a:r>
              <a:rPr lang="en-US" dirty="0"/>
              <a:t>7. Explain Jacob’s response to Joseph telling the second dream?  What does the phrase, “but his father kept the matter in mind.” tell us?</a:t>
            </a:r>
          </a:p>
          <a:p>
            <a:r>
              <a:rPr lang="en-US" dirty="0">
                <a:solidFill>
                  <a:srgbClr val="FF0000"/>
                </a:solidFill>
              </a:rPr>
              <a:t>Jacob must have believed the dream came from God</a:t>
            </a:r>
          </a:p>
          <a:p>
            <a:pPr marL="0" indent="0">
              <a:buNone/>
            </a:pPr>
            <a:endParaRPr lang="en-US" dirty="0"/>
          </a:p>
          <a:p>
            <a:endParaRPr lang="en-US" dirty="0"/>
          </a:p>
        </p:txBody>
      </p:sp>
    </p:spTree>
    <p:extLst>
      <p:ext uri="{BB962C8B-B14F-4D97-AF65-F5344CB8AC3E}">
        <p14:creationId xmlns:p14="http://schemas.microsoft.com/office/powerpoint/2010/main" val="280334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61E280-053D-4DFE-853F-6AE96CCAD2DB}"/>
              </a:ext>
            </a:extLst>
          </p:cNvPr>
          <p:cNvSpPr>
            <a:spLocks noGrp="1"/>
          </p:cNvSpPr>
          <p:nvPr>
            <p:ph idx="1"/>
          </p:nvPr>
        </p:nvSpPr>
        <p:spPr>
          <a:xfrm>
            <a:off x="838200" y="753979"/>
            <a:ext cx="10515600" cy="5422984"/>
          </a:xfrm>
        </p:spPr>
        <p:txBody>
          <a:bodyPr/>
          <a:lstStyle/>
          <a:p>
            <a:pPr marL="0" lvl="0" indent="0">
              <a:buNone/>
            </a:pPr>
            <a:r>
              <a:rPr lang="en-US" dirty="0"/>
              <a:t>8. Who were the two brothers that intervened and kept the others from murdering Joseph.  What role did they play later in Genesis? Genesis 42:21-22; 37; Genesis 44:16-34.</a:t>
            </a:r>
          </a:p>
          <a:p>
            <a:r>
              <a:rPr lang="en-US" dirty="0"/>
              <a:t> </a:t>
            </a:r>
            <a:r>
              <a:rPr lang="en-US" dirty="0">
                <a:solidFill>
                  <a:srgbClr val="FF0000"/>
                </a:solidFill>
              </a:rPr>
              <a:t>Reuben and Judah</a:t>
            </a:r>
          </a:p>
          <a:p>
            <a:r>
              <a:rPr lang="en-US" dirty="0">
                <a:solidFill>
                  <a:srgbClr val="FF0000"/>
                </a:solidFill>
              </a:rPr>
              <a:t> They offered themselves on behalf of their brothers</a:t>
            </a:r>
          </a:p>
          <a:p>
            <a:r>
              <a:rPr lang="en-US" dirty="0">
                <a:solidFill>
                  <a:srgbClr val="FF0000"/>
                </a:solidFill>
              </a:rPr>
              <a:t> They show they had learned from their sin</a:t>
            </a:r>
          </a:p>
          <a:p>
            <a:pPr marL="0" lvl="0" indent="0">
              <a:buNone/>
            </a:pPr>
            <a:r>
              <a:rPr lang="en-US" dirty="0"/>
              <a:t>9. It appears as if Jacob’s family had all kinds of trouble.  Why it is important for us to see this in the families of those who were part of the family tree of Jesus?</a:t>
            </a:r>
          </a:p>
          <a:p>
            <a:r>
              <a:rPr lang="en-US" dirty="0">
                <a:solidFill>
                  <a:srgbClr val="FF0000"/>
                </a:solidFill>
              </a:rPr>
              <a:t>It reminds us that Christ came for sinners</a:t>
            </a:r>
          </a:p>
          <a:p>
            <a:r>
              <a:rPr lang="en-US" dirty="0">
                <a:solidFill>
                  <a:srgbClr val="FF0000"/>
                </a:solidFill>
              </a:rPr>
              <a:t>Jesus had dysfunctional families in his ancestry</a:t>
            </a:r>
          </a:p>
          <a:p>
            <a:endParaRPr lang="en-US" dirty="0"/>
          </a:p>
        </p:txBody>
      </p:sp>
    </p:spTree>
    <p:extLst>
      <p:ext uri="{BB962C8B-B14F-4D97-AF65-F5344CB8AC3E}">
        <p14:creationId xmlns:p14="http://schemas.microsoft.com/office/powerpoint/2010/main" val="1732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91D83A-EBB1-42A4-B6E0-628D95151DBE}"/>
              </a:ext>
            </a:extLst>
          </p:cNvPr>
          <p:cNvSpPr>
            <a:spLocks noGrp="1"/>
          </p:cNvSpPr>
          <p:nvPr>
            <p:ph idx="1"/>
          </p:nvPr>
        </p:nvSpPr>
        <p:spPr>
          <a:xfrm>
            <a:off x="838200" y="689811"/>
            <a:ext cx="10515600" cy="5487152"/>
          </a:xfrm>
        </p:spPr>
        <p:txBody>
          <a:bodyPr/>
          <a:lstStyle/>
          <a:p>
            <a:pPr marL="0" lvl="0" indent="0">
              <a:buNone/>
            </a:pPr>
            <a:r>
              <a:rPr lang="en-US" dirty="0"/>
              <a:t>10. What truths do we learn from this chapter?</a:t>
            </a:r>
          </a:p>
          <a:p>
            <a:r>
              <a:rPr lang="en-US" dirty="0">
                <a:solidFill>
                  <a:srgbClr val="FF0000"/>
                </a:solidFill>
              </a:rPr>
              <a:t> God hinted at his long term plan for Jacob’s family</a:t>
            </a:r>
          </a:p>
          <a:p>
            <a:r>
              <a:rPr lang="en-US" dirty="0">
                <a:solidFill>
                  <a:srgbClr val="FF0000"/>
                </a:solidFill>
              </a:rPr>
              <a:t>God used the sinfulness of the brothers to accomplish His good</a:t>
            </a:r>
          </a:p>
          <a:p>
            <a:r>
              <a:rPr lang="en-US" dirty="0">
                <a:solidFill>
                  <a:srgbClr val="FF0000"/>
                </a:solidFill>
              </a:rPr>
              <a:t>He uses his power to control history</a:t>
            </a:r>
            <a:r>
              <a:rPr lang="en-US" dirty="0"/>
              <a:t> </a:t>
            </a:r>
          </a:p>
          <a:p>
            <a:pPr marL="0" lvl="0" indent="0">
              <a:buNone/>
            </a:pPr>
            <a:r>
              <a:rPr lang="en-US" dirty="0"/>
              <a:t>11. Where does the Lord show us our sin?</a:t>
            </a:r>
          </a:p>
          <a:p>
            <a:r>
              <a:rPr lang="en-US" dirty="0">
                <a:solidFill>
                  <a:srgbClr val="FF0000"/>
                </a:solidFill>
              </a:rPr>
              <a:t>Aren’t we at times like Joseph and full of our selves?</a:t>
            </a:r>
          </a:p>
          <a:p>
            <a:r>
              <a:rPr lang="en-US" dirty="0">
                <a:solidFill>
                  <a:srgbClr val="FF0000"/>
                </a:solidFill>
              </a:rPr>
              <a:t>Aren’t we often like the brothers and jealous of others?</a:t>
            </a:r>
          </a:p>
          <a:p>
            <a:endParaRPr lang="en-US" dirty="0"/>
          </a:p>
        </p:txBody>
      </p:sp>
    </p:spTree>
    <p:extLst>
      <p:ext uri="{BB962C8B-B14F-4D97-AF65-F5344CB8AC3E}">
        <p14:creationId xmlns:p14="http://schemas.microsoft.com/office/powerpoint/2010/main" val="291895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D8D747-36E9-46A2-89A6-2D3CDD42DB36}"/>
              </a:ext>
            </a:extLst>
          </p:cNvPr>
          <p:cNvSpPr>
            <a:spLocks noGrp="1"/>
          </p:cNvSpPr>
          <p:nvPr>
            <p:ph idx="1"/>
          </p:nvPr>
        </p:nvSpPr>
        <p:spPr>
          <a:xfrm>
            <a:off x="838200" y="497305"/>
            <a:ext cx="10515600" cy="5679658"/>
          </a:xfrm>
        </p:spPr>
        <p:txBody>
          <a:bodyPr/>
          <a:lstStyle/>
          <a:p>
            <a:pPr marL="0" lvl="0" indent="0">
              <a:buNone/>
            </a:pPr>
            <a:r>
              <a:rPr lang="en-US" dirty="0"/>
              <a:t>12. Where do we find God’s love for us?</a:t>
            </a:r>
          </a:p>
          <a:p>
            <a:r>
              <a:rPr lang="en-US" dirty="0"/>
              <a:t> </a:t>
            </a:r>
            <a:r>
              <a:rPr lang="en-US" dirty="0">
                <a:solidFill>
                  <a:srgbClr val="FF0000"/>
                </a:solidFill>
              </a:rPr>
              <a:t>He preserves the family of the Savior</a:t>
            </a:r>
          </a:p>
          <a:p>
            <a:r>
              <a:rPr lang="en-US" dirty="0">
                <a:solidFill>
                  <a:srgbClr val="FF0000"/>
                </a:solidFill>
              </a:rPr>
              <a:t> He reminds us He uses his power for our benefit</a:t>
            </a:r>
          </a:p>
          <a:p>
            <a:r>
              <a:rPr lang="en-US" dirty="0">
                <a:solidFill>
                  <a:srgbClr val="FF0000"/>
                </a:solidFill>
              </a:rPr>
              <a:t> He used this to humble Joseph</a:t>
            </a:r>
          </a:p>
          <a:p>
            <a:pPr marL="0" lvl="0" indent="0">
              <a:buNone/>
            </a:pPr>
            <a:r>
              <a:rPr lang="en-US" dirty="0"/>
              <a:t>13. What will it lead me to pray for and do?</a:t>
            </a:r>
          </a:p>
          <a:p>
            <a:r>
              <a:rPr lang="en-US" dirty="0">
                <a:solidFill>
                  <a:srgbClr val="FF0000"/>
                </a:solidFill>
              </a:rPr>
              <a:t>Humility</a:t>
            </a:r>
          </a:p>
          <a:p>
            <a:r>
              <a:rPr lang="en-US" dirty="0">
                <a:solidFill>
                  <a:srgbClr val="FF0000"/>
                </a:solidFill>
              </a:rPr>
              <a:t>Patience when things go badly</a:t>
            </a:r>
          </a:p>
          <a:p>
            <a:r>
              <a:rPr lang="en-US" dirty="0">
                <a:solidFill>
                  <a:srgbClr val="FF0000"/>
                </a:solidFill>
              </a:rPr>
              <a:t>Romans 8:28</a:t>
            </a:r>
          </a:p>
          <a:p>
            <a:pPr marL="0" lvl="0" indent="0">
              <a:buNone/>
            </a:pPr>
            <a:endParaRPr lang="en-US" dirty="0"/>
          </a:p>
          <a:p>
            <a:endParaRPr lang="en-US" dirty="0"/>
          </a:p>
        </p:txBody>
      </p:sp>
    </p:spTree>
    <p:extLst>
      <p:ext uri="{BB962C8B-B14F-4D97-AF65-F5344CB8AC3E}">
        <p14:creationId xmlns:p14="http://schemas.microsoft.com/office/powerpoint/2010/main" val="28440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DB97DC-EBDA-4DC8-BA52-30FCBCB699B8}"/>
              </a:ext>
            </a:extLst>
          </p:cNvPr>
          <p:cNvSpPr>
            <a:spLocks noGrp="1"/>
          </p:cNvSpPr>
          <p:nvPr>
            <p:ph idx="1"/>
          </p:nvPr>
        </p:nvSpPr>
        <p:spPr>
          <a:xfrm>
            <a:off x="838200" y="794084"/>
            <a:ext cx="10515600" cy="5382879"/>
          </a:xfrm>
        </p:spPr>
        <p:txBody>
          <a:bodyPr/>
          <a:lstStyle/>
          <a:p>
            <a:r>
              <a:rPr lang="en-US" dirty="0"/>
              <a:t>For Next Week:</a:t>
            </a:r>
          </a:p>
          <a:p>
            <a:r>
              <a:rPr lang="en-US" dirty="0"/>
              <a:t>Read:</a:t>
            </a:r>
          </a:p>
          <a:p>
            <a:r>
              <a:rPr lang="en-US" dirty="0"/>
              <a:t> Genesis 38-50</a:t>
            </a:r>
          </a:p>
          <a:p>
            <a:r>
              <a:rPr lang="en-US" dirty="0"/>
              <a:t>Genesis 41</a:t>
            </a:r>
          </a:p>
          <a:p>
            <a:r>
              <a:rPr lang="en-US" dirty="0"/>
              <a:t>Exodus 2 and bring any questions you may have</a:t>
            </a:r>
          </a:p>
          <a:p>
            <a:endParaRPr lang="en-US" dirty="0"/>
          </a:p>
        </p:txBody>
      </p:sp>
    </p:spTree>
    <p:extLst>
      <p:ext uri="{BB962C8B-B14F-4D97-AF65-F5344CB8AC3E}">
        <p14:creationId xmlns:p14="http://schemas.microsoft.com/office/powerpoint/2010/main" val="3232538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141</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Joseph’s Dreams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Joseph’s Dreams</dc:title>
  <dc:creator>Joe Fricke</dc:creator>
  <cp:lastModifiedBy>Joe Fricke</cp:lastModifiedBy>
  <cp:revision>7</cp:revision>
  <dcterms:created xsi:type="dcterms:W3CDTF">2017-12-05T16:08:58Z</dcterms:created>
  <dcterms:modified xsi:type="dcterms:W3CDTF">2017-12-06T15:09:10Z</dcterms:modified>
</cp:coreProperties>
</file>